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6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8" r:id="rId17"/>
    <p:sldId id="274" r:id="rId18"/>
    <p:sldId id="295" r:id="rId19"/>
    <p:sldId id="275" r:id="rId20"/>
    <p:sldId id="276" r:id="rId21"/>
    <p:sldId id="294" r:id="rId22"/>
    <p:sldId id="277" r:id="rId23"/>
    <p:sldId id="278" r:id="rId24"/>
    <p:sldId id="279" r:id="rId25"/>
    <p:sldId id="280" r:id="rId26"/>
    <p:sldId id="281" r:id="rId27"/>
    <p:sldId id="286" r:id="rId28"/>
    <p:sldId id="287" r:id="rId29"/>
    <p:sldId id="289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11affcea6f6c58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52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5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7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4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7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0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0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4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3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6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4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5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4375" y="1074821"/>
            <a:ext cx="4588119" cy="686644"/>
          </a:xfrm>
        </p:spPr>
        <p:txBody>
          <a:bodyPr/>
          <a:lstStyle/>
          <a:p>
            <a:r>
              <a:rPr lang="ru-RU" sz="3600" b="1" dirty="0"/>
              <a:t>Курсовая работа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9665" y="2093893"/>
            <a:ext cx="8825658" cy="861420"/>
          </a:xfrm>
        </p:spPr>
        <p:txBody>
          <a:bodyPr>
            <a:normAutofit fontScale="92500"/>
          </a:bodyPr>
          <a:lstStyle/>
          <a:p>
            <a:pPr algn="l"/>
            <a:r>
              <a:rPr lang="ru-RU" b="1" dirty="0"/>
              <a:t>По дисциплине «</a:t>
            </a:r>
            <a:r>
              <a:rPr lang="ru-RU" dirty="0"/>
              <a:t>Дизайн и юзабилити интерфейсов пользователей»</a:t>
            </a:r>
          </a:p>
          <a:p>
            <a:pPr algn="l"/>
            <a:r>
              <a:rPr lang="ru-RU" b="1" dirty="0"/>
              <a:t>Тема «</a:t>
            </a:r>
            <a:r>
              <a:rPr lang="ru-RU" dirty="0"/>
              <a:t>Разработка пользовательских интерфейсов сайта магазина хиджабов»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074568" y="4764505"/>
            <a:ext cx="409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Выполнил: Парибок И. А.</a:t>
            </a:r>
          </a:p>
          <a:p>
            <a:pPr algn="r"/>
            <a:r>
              <a:rPr lang="ru-RU" dirty="0"/>
              <a:t>Руководитель: Щербакова А. Н.</a:t>
            </a:r>
          </a:p>
        </p:txBody>
      </p:sp>
    </p:spTree>
    <p:extLst>
      <p:ext uri="{BB962C8B-B14F-4D97-AF65-F5344CB8AC3E}">
        <p14:creationId xmlns:p14="http://schemas.microsoft.com/office/powerpoint/2010/main" val="3759176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894819"/>
          </a:xfrm>
        </p:spPr>
        <p:txBody>
          <a:bodyPr/>
          <a:lstStyle/>
          <a:p>
            <a:pPr algn="ctr"/>
            <a:r>
              <a:rPr lang="ru-RU" dirty="0"/>
              <a:t>Возможности на проекте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395662"/>
            <a:ext cx="9404724" cy="5197643"/>
          </a:xfrm>
        </p:spPr>
        <p:txBody>
          <a:bodyPr>
            <a:normAutofit fontScale="92500" lnSpcReduction="10000"/>
          </a:bodyPr>
          <a:lstStyle/>
          <a:p>
            <a:pPr marL="45720" lvl="0" indent="0">
              <a:buNone/>
            </a:pPr>
            <a:r>
              <a:rPr lang="ru-RU" dirty="0"/>
              <a:t>Гости на сайте могут:</a:t>
            </a:r>
          </a:p>
          <a:p>
            <a:pPr marL="45720" indent="0">
              <a:buNone/>
            </a:pPr>
            <a:r>
              <a:rPr lang="en-US" dirty="0"/>
              <a:t>	</a:t>
            </a:r>
            <a:r>
              <a:rPr lang="ru-RU" dirty="0"/>
              <a:t>1)</a:t>
            </a:r>
            <a:r>
              <a:rPr lang="en-US" dirty="0"/>
              <a:t> </a:t>
            </a:r>
            <a:r>
              <a:rPr lang="ru-RU" dirty="0"/>
              <a:t>Узнать информацию о компании</a:t>
            </a:r>
          </a:p>
          <a:p>
            <a:pPr marL="45720" lvl="0" indent="0">
              <a:buNone/>
            </a:pPr>
            <a:r>
              <a:rPr lang="en-US" dirty="0"/>
              <a:t>	</a:t>
            </a:r>
            <a:r>
              <a:rPr lang="ru-RU" dirty="0"/>
              <a:t>2)</a:t>
            </a:r>
            <a:r>
              <a:rPr lang="en-US" dirty="0"/>
              <a:t> </a:t>
            </a:r>
            <a:r>
              <a:rPr lang="ru-RU" dirty="0"/>
              <a:t>Узнать, как связаться</a:t>
            </a:r>
          </a:p>
          <a:p>
            <a:pPr marL="45720" lvl="0" indent="0">
              <a:buNone/>
            </a:pPr>
            <a:r>
              <a:rPr lang="en-US" dirty="0"/>
              <a:t>	</a:t>
            </a:r>
            <a:r>
              <a:rPr lang="ru-RU" dirty="0"/>
              <a:t>3)</a:t>
            </a:r>
            <a:r>
              <a:rPr lang="en-US" dirty="0"/>
              <a:t> </a:t>
            </a:r>
            <a:r>
              <a:rPr lang="ru-RU" dirty="0"/>
              <a:t>Узнать цены</a:t>
            </a:r>
          </a:p>
          <a:p>
            <a:pPr marL="45720" lvl="0" indent="0">
              <a:buNone/>
            </a:pPr>
            <a:r>
              <a:rPr lang="en-US" dirty="0"/>
              <a:t>	</a:t>
            </a:r>
            <a:r>
              <a:rPr lang="ru-RU" dirty="0"/>
              <a:t>4)</a:t>
            </a:r>
            <a:r>
              <a:rPr lang="en-US" dirty="0"/>
              <a:t> </a:t>
            </a:r>
            <a:r>
              <a:rPr lang="ru-RU" dirty="0"/>
              <a:t>Оставлять отзывы</a:t>
            </a:r>
          </a:p>
          <a:p>
            <a:pPr marL="45720" lvl="0" indent="0">
              <a:buNone/>
            </a:pPr>
            <a:r>
              <a:rPr lang="en-US" dirty="0"/>
              <a:t>	</a:t>
            </a:r>
            <a:r>
              <a:rPr lang="ru-RU" dirty="0"/>
              <a:t>5)</a:t>
            </a:r>
            <a:r>
              <a:rPr lang="en-US" dirty="0"/>
              <a:t> </a:t>
            </a:r>
            <a:r>
              <a:rPr lang="ru-RU" dirty="0"/>
              <a:t>Пообщаться с консультантом</a:t>
            </a:r>
          </a:p>
          <a:p>
            <a:pPr marL="45720" lvl="0" indent="0">
              <a:buNone/>
            </a:pPr>
            <a:r>
              <a:rPr lang="en-US" dirty="0"/>
              <a:t>	</a:t>
            </a:r>
            <a:r>
              <a:rPr lang="ru-RU" dirty="0"/>
              <a:t>6)</a:t>
            </a:r>
            <a:r>
              <a:rPr lang="en-US" dirty="0"/>
              <a:t> </a:t>
            </a:r>
            <a:r>
              <a:rPr lang="ru-RU" dirty="0"/>
              <a:t>Посмотреть характеристики и внешний вид товаров</a:t>
            </a:r>
          </a:p>
          <a:p>
            <a:pPr marL="45720" lvl="0" indent="0">
              <a:buNone/>
            </a:pPr>
            <a:r>
              <a:rPr lang="en-US" dirty="0"/>
              <a:t>	</a:t>
            </a:r>
            <a:r>
              <a:rPr lang="ru-RU" dirty="0"/>
              <a:t>7)</a:t>
            </a:r>
            <a:r>
              <a:rPr lang="en-US" dirty="0"/>
              <a:t> </a:t>
            </a:r>
            <a:r>
              <a:rPr lang="ru-RU" dirty="0"/>
              <a:t>Добавить товар в корзину</a:t>
            </a:r>
          </a:p>
          <a:p>
            <a:pPr marL="45720" lvl="0" indent="0">
              <a:buNone/>
            </a:pPr>
            <a:r>
              <a:rPr lang="en-US" dirty="0"/>
              <a:t>	</a:t>
            </a:r>
            <a:r>
              <a:rPr lang="ru-RU" dirty="0"/>
              <a:t>8)</a:t>
            </a:r>
            <a:r>
              <a:rPr lang="en-US" dirty="0"/>
              <a:t> </a:t>
            </a:r>
            <a:r>
              <a:rPr lang="ru-RU" dirty="0"/>
              <a:t>Заказать товар</a:t>
            </a:r>
          </a:p>
          <a:p>
            <a:pPr marL="45720" lvl="0" indent="0">
              <a:buNone/>
            </a:pPr>
            <a:r>
              <a:rPr lang="ru-RU" dirty="0"/>
              <a:t>Члены редакции могут на сайте то же, что и гости, пользователи, а также:</a:t>
            </a:r>
          </a:p>
          <a:p>
            <a:pPr marL="45720" lvl="0" indent="0">
              <a:buNone/>
            </a:pPr>
            <a:r>
              <a:rPr lang="en-US" dirty="0"/>
              <a:t>	</a:t>
            </a:r>
            <a:r>
              <a:rPr lang="ru-RU" dirty="0"/>
              <a:t>9)</a:t>
            </a:r>
            <a:r>
              <a:rPr lang="en-US" dirty="0"/>
              <a:t> </a:t>
            </a:r>
            <a:r>
              <a:rPr lang="ru-RU" dirty="0"/>
              <a:t>Управлять записями: удаление, редактирование, создание</a:t>
            </a:r>
          </a:p>
          <a:p>
            <a:pPr marL="45720" lvl="0" indent="0">
              <a:buNone/>
            </a:pPr>
            <a:r>
              <a:rPr lang="en-US" dirty="0"/>
              <a:t>	</a:t>
            </a:r>
            <a:r>
              <a:rPr lang="ru-RU" dirty="0"/>
              <a:t>10</a:t>
            </a:r>
            <a:r>
              <a:rPr lang="en-US" dirty="0"/>
              <a:t> </a:t>
            </a:r>
            <a:r>
              <a:rPr lang="ru-RU" dirty="0"/>
              <a:t>)Управлять отзывами: удаление</a:t>
            </a:r>
          </a:p>
          <a:p>
            <a:pPr marL="45720" indent="0">
              <a:buNone/>
            </a:pP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440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0861"/>
          </a:xfrm>
        </p:spPr>
        <p:txBody>
          <a:bodyPr/>
          <a:lstStyle/>
          <a:p>
            <a:pPr algn="ctr"/>
            <a:r>
              <a:rPr lang="ru-RU" dirty="0"/>
              <a:t>Информационная структура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0" y="1411705"/>
            <a:ext cx="9404725" cy="4195481"/>
          </a:xfrm>
        </p:spPr>
        <p:txBody>
          <a:bodyPr/>
          <a:lstStyle/>
          <a:p>
            <a:r>
              <a:rPr lang="ru-RU" dirty="0"/>
              <a:t>Функциональность сайта была сделана исходя из потребностей будущих пользователей.</a:t>
            </a:r>
          </a:p>
          <a:p>
            <a:endParaRPr lang="ru-RU" dirty="0">
              <a:effectLst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/>
          <a:stretch/>
        </p:blipFill>
        <p:spPr>
          <a:xfrm>
            <a:off x="2019676" y="2322566"/>
            <a:ext cx="7113806" cy="43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4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08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Тестирование структурной схемы и ее результат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3712" y="1841247"/>
            <a:ext cx="10014323" cy="4195481"/>
          </a:xfrm>
        </p:spPr>
        <p:txBody>
          <a:bodyPr/>
          <a:lstStyle/>
          <a:p>
            <a:r>
              <a:rPr lang="ru-RU" dirty="0"/>
              <a:t>После того, как разработана и представлена информационная древовидная структура сайта, по навигационному меню пользователям предоставляется возможность в удобном формате найти необходимую информацию. Для того, чтобы убедиться в этом, была проведена проверка соответствия схемы и пользовательских сценариев.</a:t>
            </a:r>
          </a:p>
          <a:p>
            <a:endParaRPr lang="ru-RU" dirty="0">
              <a:effectLst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845" y="3898122"/>
            <a:ext cx="3873057" cy="23867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73236" y="3867034"/>
            <a:ext cx="3868189" cy="24488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4553" y="3804757"/>
            <a:ext cx="4068906" cy="2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6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0861"/>
          </a:xfrm>
        </p:spPr>
        <p:txBody>
          <a:bodyPr/>
          <a:lstStyle/>
          <a:p>
            <a:pPr algn="ctr"/>
            <a:r>
              <a:rPr lang="ru-RU" dirty="0"/>
              <a:t>Прототипы интерфейса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400" y="1262077"/>
            <a:ext cx="9593637" cy="136474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Прототипы интерфейса создаются на основе целей пользователей и их сценариев использования. </a:t>
            </a:r>
          </a:p>
          <a:p>
            <a:r>
              <a:rPr lang="ru-RU" dirty="0"/>
              <a:t>Он состоит из главной страницы и 9 внутренних страниц.</a:t>
            </a:r>
          </a:p>
          <a:p>
            <a:r>
              <a:rPr lang="ru-RU" dirty="0">
                <a:effectLst/>
              </a:rPr>
              <a:t>Ниже представлены прототипы страниц: Главная страница, Результат поиска, Акции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/>
          <a:stretch/>
        </p:blipFill>
        <p:spPr>
          <a:xfrm>
            <a:off x="1103312" y="2626823"/>
            <a:ext cx="2355726" cy="387373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rcRect/>
          <a:stretch/>
        </p:blipFill>
        <p:spPr>
          <a:xfrm>
            <a:off x="4346860" y="2776451"/>
            <a:ext cx="3573183" cy="3873731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rcRect/>
          <a:stretch/>
        </p:blipFill>
        <p:spPr>
          <a:xfrm>
            <a:off x="8287916" y="2872495"/>
            <a:ext cx="3580679" cy="3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rcRect/>
          <a:stretch/>
        </p:blipFill>
        <p:spPr>
          <a:xfrm>
            <a:off x="374774" y="1621409"/>
            <a:ext cx="3075176" cy="356573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rcRect/>
          <a:stretch/>
        </p:blipFill>
        <p:spPr>
          <a:xfrm>
            <a:off x="8245387" y="1621409"/>
            <a:ext cx="3350482" cy="3881616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rcRect/>
          <a:stretch/>
        </p:blipFill>
        <p:spPr>
          <a:xfrm>
            <a:off x="4146828" y="1950233"/>
            <a:ext cx="3420866" cy="2957533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319443" y="0"/>
            <a:ext cx="8946541" cy="1456027"/>
          </a:xfrm>
        </p:spPr>
        <p:txBody>
          <a:bodyPr/>
          <a:lstStyle/>
          <a:p>
            <a:pPr algn="ctr"/>
            <a:r>
              <a:rPr lang="ru-RU" dirty="0"/>
              <a:t>Выбранная категория, О нас, Товар</a:t>
            </a:r>
          </a:p>
        </p:txBody>
      </p:sp>
    </p:spTree>
    <p:extLst>
      <p:ext uri="{BB962C8B-B14F-4D97-AF65-F5344CB8AC3E}">
        <p14:creationId xmlns:p14="http://schemas.microsoft.com/office/powerpoint/2010/main" val="373725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/>
          <a:srcRect/>
          <a:stretch/>
        </p:blipFill>
        <p:spPr>
          <a:xfrm>
            <a:off x="200371" y="1934761"/>
            <a:ext cx="3773113" cy="3235376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rcRect/>
          <a:stretch/>
        </p:blipFill>
        <p:spPr>
          <a:xfrm>
            <a:off x="4123114" y="2190085"/>
            <a:ext cx="3840480" cy="2724729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rcRect/>
          <a:stretch/>
        </p:blipFill>
        <p:spPr>
          <a:xfrm>
            <a:off x="8113224" y="2158593"/>
            <a:ext cx="3922362" cy="2787713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570083" y="199505"/>
            <a:ext cx="8946541" cy="1456027"/>
          </a:xfrm>
        </p:spPr>
        <p:txBody>
          <a:bodyPr/>
          <a:lstStyle/>
          <a:p>
            <a:pPr algn="ctr"/>
            <a:r>
              <a:rPr lang="ru-RU" dirty="0"/>
              <a:t>Данные пользователя, Корзина, Оставить отзыв </a:t>
            </a:r>
          </a:p>
        </p:txBody>
      </p:sp>
    </p:spTree>
    <p:extLst>
      <p:ext uri="{BB962C8B-B14F-4D97-AF65-F5344CB8AC3E}">
        <p14:creationId xmlns:p14="http://schemas.microsoft.com/office/powerpoint/2010/main" val="263472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8981" y="1456027"/>
            <a:ext cx="3414038" cy="4979712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980902" y="0"/>
            <a:ext cx="9675777" cy="145602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Оформление заказа</a:t>
            </a:r>
          </a:p>
        </p:txBody>
      </p:sp>
    </p:spTree>
    <p:extLst>
      <p:ext uri="{BB962C8B-B14F-4D97-AF65-F5344CB8AC3E}">
        <p14:creationId xmlns:p14="http://schemas.microsoft.com/office/powerpoint/2010/main" val="283220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7928" y="436117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Динамическая схема сайта</a:t>
            </a: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44512" y="1438555"/>
            <a:ext cx="7151556" cy="476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48373-2EAF-4662-9E04-37339C2F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Динамические элементы сайта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099CF9F-25D6-40D1-A922-7B6B602DEED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44" r="1785"/>
          <a:stretch/>
        </p:blipFill>
        <p:spPr bwMode="auto">
          <a:xfrm>
            <a:off x="476938" y="1824301"/>
            <a:ext cx="5619062" cy="32264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3409D7-704F-4919-89F5-621D600C6F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9307" y="1815782"/>
            <a:ext cx="5405755" cy="32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14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Тестирование прототипов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9404723" cy="1737687"/>
          </a:xfrm>
        </p:spPr>
        <p:txBody>
          <a:bodyPr>
            <a:normAutofit/>
          </a:bodyPr>
          <a:lstStyle/>
          <a:p>
            <a:r>
              <a:rPr lang="ru-RU" dirty="0"/>
              <a:t>С помощью тестовых заданий необходимо провести повторную проверку сформированных прототипов. </a:t>
            </a:r>
            <a:r>
              <a:rPr lang="ru-RU" dirty="0">
                <a:effectLst/>
              </a:rPr>
              <a:t>Пользователи выполняли задания, в результатах которых были выявлены некоторые недочеты и исправлены.</a:t>
            </a:r>
          </a:p>
          <a:p>
            <a:r>
              <a:rPr lang="ru-RU" dirty="0"/>
              <a:t>Задачи тестирования:</a:t>
            </a:r>
            <a:r>
              <a:rPr lang="ru-RU" dirty="0">
                <a:effectLst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2569" y="3158836"/>
            <a:ext cx="9105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Главная → Каталог → Хиджабы → Товар 1 → Хиджабы → Товар 2 →  Корзина → Оформить заказ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Главная → Новинки → Товар 1 → Главная →Акции→ Товар 1→Каталог → Корзина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Главная → Строка поиска → Результаты поиска → Товар 1 → Оставить отзыв.</a:t>
            </a:r>
          </a:p>
        </p:txBody>
      </p:sp>
    </p:spTree>
    <p:extLst>
      <p:ext uri="{BB962C8B-B14F-4D97-AF65-F5344CB8AC3E}">
        <p14:creationId xmlns:p14="http://schemas.microsoft.com/office/powerpoint/2010/main" val="99999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9670" y="524051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Предметная область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670532"/>
            <a:ext cx="9541081" cy="419548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Объектом разработки является интерфейс сайта «</a:t>
            </a:r>
            <a:r>
              <a:rPr lang="en-US" dirty="0" err="1">
                <a:effectLst/>
              </a:rPr>
              <a:t>Hijabon</a:t>
            </a:r>
            <a:r>
              <a:rPr lang="ru-RU" dirty="0">
                <a:effectLst/>
              </a:rPr>
              <a:t>».</a:t>
            </a:r>
          </a:p>
          <a:p>
            <a:r>
              <a:rPr lang="ru-RU" dirty="0">
                <a:effectLst/>
              </a:rPr>
              <a:t>Все мы являемся потребителями и совершаем различные виды покупок и услуг. Сейчас для многих обычное дело – возможность приобрести товар через интернет. Электронные магазины уменьшают издержки производителя, тем самым сэкономив на содержании обычного магазина. Не всегда удается найти свободную минутку на поход по магазинам. Интернет-магазин позволяет совершать покупки на рабочем месте или в домашних условиях. Также на сайтах представлены полные данные о товаре: начиная от габаритов и заканчивая информацией о стране, в которой произведен товар, о чем могут умолчать продавцы в обычных магазинах.</a:t>
            </a:r>
          </a:p>
        </p:txBody>
      </p:sp>
    </p:spTree>
    <p:extLst>
      <p:ext uri="{BB962C8B-B14F-4D97-AF65-F5344CB8AC3E}">
        <p14:creationId xmlns:p14="http://schemas.microsoft.com/office/powerpoint/2010/main" val="954810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Результат и доработка по замечаниям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901375"/>
            <a:ext cx="9404723" cy="1390466"/>
          </a:xfrm>
        </p:spPr>
        <p:txBody>
          <a:bodyPr>
            <a:normAutofit/>
          </a:bodyPr>
          <a:lstStyle/>
          <a:p>
            <a:r>
              <a:rPr lang="ru-RU" dirty="0"/>
              <a:t>В процессе выполнения тестирования были обнаружены три замечания при первоначальном проектировании. Интерфейс был усовершенствован, что позволит улучшить качество взаимодействия пользователя проектом.</a:t>
            </a:r>
            <a:endParaRPr lang="ru-RU" dirty="0">
              <a:effectLst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/>
          <a:stretch/>
        </p:blipFill>
        <p:spPr>
          <a:xfrm>
            <a:off x="1030327" y="3291841"/>
            <a:ext cx="2854273" cy="3309592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rcRect/>
          <a:stretch/>
        </p:blipFill>
        <p:spPr>
          <a:xfrm>
            <a:off x="4723354" y="3450346"/>
            <a:ext cx="2583916" cy="2992581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rcRect/>
          <a:stretch/>
        </p:blipFill>
        <p:spPr>
          <a:xfrm>
            <a:off x="7990639" y="3610818"/>
            <a:ext cx="3165042" cy="27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15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5B38D-A94F-463E-8E3A-3D90EC99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и доработка по замечаниям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C15B59-374A-40CE-8D8E-C7A50E78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39A22A-61B3-4117-B967-F37FEE100C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128"/>
            <a:ext cx="3850104" cy="35132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A9A5EC-DBAB-4AC8-96F4-679D8DFC24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80" y="2030128"/>
            <a:ext cx="4363454" cy="40385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4CC1FF-3EF9-495A-B8A4-E2DF83AEFF0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34" y="2215915"/>
            <a:ext cx="3823537" cy="31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036684"/>
          </a:xfrm>
        </p:spPr>
        <p:txBody>
          <a:bodyPr/>
          <a:lstStyle/>
          <a:p>
            <a:pPr algn="ctr"/>
            <a:r>
              <a:rPr lang="ru-RU" dirty="0"/>
              <a:t>Разработка дизайна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9"/>
            <a:ext cx="7140803" cy="451492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На данном этапе необходимо раскрыть идею, на которой построен фирменный стиль сайта «</a:t>
            </a:r>
            <a:r>
              <a:rPr lang="en-US" dirty="0" err="1"/>
              <a:t>Hijabon</a:t>
            </a:r>
            <a:r>
              <a:rPr lang="ru-RU" dirty="0"/>
              <a:t>». </a:t>
            </a:r>
          </a:p>
          <a:p>
            <a:r>
              <a:rPr lang="ru-RU" dirty="0"/>
              <a:t>Логотип должен выполнять функцию ассоциации с концепцией разрабатываемого проекта, в данном случае магазина хиджабов.</a:t>
            </a:r>
          </a:p>
          <a:p>
            <a:r>
              <a:rPr lang="ru-RU" dirty="0">
                <a:effectLst/>
              </a:rPr>
              <a:t>Были анализированы логотипы, рассматриваемых ранее аналогов. В результате чего определены следующие требования логотипа: основной цвет – черный, так как данный цвет ассоциируется с профессионализмом. </a:t>
            </a:r>
          </a:p>
          <a:p>
            <a:r>
              <a:rPr lang="ru-RU" dirty="0"/>
              <a:t>в</a:t>
            </a:r>
            <a:r>
              <a:rPr lang="ru-RU" dirty="0">
                <a:effectLst/>
              </a:rPr>
              <a:t> качестве фона используется коричневый цвет. Он </a:t>
            </a:r>
            <a:r>
              <a:rPr lang="ru-RU" dirty="0"/>
              <a:t>часто ассоциируется с ощущением комфорта и уюта. </a:t>
            </a:r>
          </a:p>
          <a:p>
            <a:r>
              <a:rPr lang="ru-RU" dirty="0"/>
              <a:t>язык логотипа – английский, так как он способен привлечь иностранных клиентов, что является плюсом.</a:t>
            </a:r>
          </a:p>
          <a:p>
            <a:r>
              <a:rPr lang="ru-RU" dirty="0"/>
              <a:t>в качестве шрифта выбран </a:t>
            </a:r>
            <a:r>
              <a:rPr lang="en-US" dirty="0"/>
              <a:t>Roboto</a:t>
            </a:r>
            <a:r>
              <a:rPr lang="ru-RU" dirty="0"/>
              <a:t>. этот шрифт относится к так называемым шрифтам без засечек, что обеспечивает более приятное чтение текста с экрана монитора. Данный шрифт будет легко восприниматься пользователями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1BFB0A-B935-4429-9C9C-BB5923C5A5DF}"/>
              </a:ext>
            </a:extLst>
          </p:cNvPr>
          <p:cNvPicPr/>
          <p:nvPr/>
        </p:nvPicPr>
        <p:blipFill rotWithShape="1">
          <a:blip r:embed="rId2"/>
          <a:srcRect l="12672" t="13195" r="11351" b="6013"/>
          <a:stretch/>
        </p:blipFill>
        <p:spPr bwMode="auto">
          <a:xfrm>
            <a:off x="8403773" y="1970820"/>
            <a:ext cx="3278370" cy="3446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8116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036684"/>
          </a:xfrm>
        </p:spPr>
        <p:txBody>
          <a:bodyPr/>
          <a:lstStyle/>
          <a:p>
            <a:pPr algn="ctr"/>
            <a:r>
              <a:rPr lang="ru-RU" dirty="0"/>
              <a:t>Цветовая схема и шрифты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9404723" cy="4331257"/>
          </a:xfrm>
        </p:spPr>
        <p:txBody>
          <a:bodyPr>
            <a:normAutofit/>
          </a:bodyPr>
          <a:lstStyle/>
          <a:p>
            <a:r>
              <a:rPr lang="ru-RU" dirty="0"/>
              <a:t>В качестве основных цветов были выбраны: #FCF8F3 (очень светлый оттенок коричневого) – верхний </a:t>
            </a:r>
            <a:r>
              <a:rPr lang="en-US" dirty="0"/>
              <a:t>header </a:t>
            </a:r>
            <a:r>
              <a:rPr lang="ru-RU" dirty="0"/>
              <a:t>сайта. #ffffff (белый) – нижний «подвал» сайта и фон. #3A3A3A – цвет шрифта и иконок. #E89F71(оранжевый). Также для объектов, которые должны выделяться от фона, был выбран фон #F4F5F7 (светло-серый), а для элементов с привлечением внимания - #F4F5F7 (оранжевый) #2EC1AC (зеленый). 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/>
          <a:stretch/>
        </p:blipFill>
        <p:spPr>
          <a:xfrm>
            <a:off x="4700319" y="3933371"/>
            <a:ext cx="2240214" cy="22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1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036684"/>
          </a:xfrm>
        </p:spPr>
        <p:txBody>
          <a:bodyPr/>
          <a:lstStyle/>
          <a:p>
            <a:pPr algn="ctr"/>
            <a:r>
              <a:rPr lang="ru-RU" dirty="0"/>
              <a:t>Сетка сайта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6710653" cy="4331257"/>
          </a:xfrm>
        </p:spPr>
        <p:txBody>
          <a:bodyPr>
            <a:normAutofit/>
          </a:bodyPr>
          <a:lstStyle/>
          <a:p>
            <a:r>
              <a:rPr lang="ru-RU" dirty="0"/>
              <a:t>Необходимо сформировать единую общую схему размеров отступов / заступов для всех элементов сайта, иерархию заголовков и навигационных элементов. Она должна быть цельной и использоваться на всех страницах сайта.</a:t>
            </a:r>
          </a:p>
          <a:p>
            <a:r>
              <a:rPr lang="ru-RU" dirty="0"/>
              <a:t>Для проектирования интерфейса веб-сайта была выбрана ширина 1440 пикселей. Фиксированной длины нет, на каждой странице она своя. </a:t>
            </a:r>
          </a:p>
          <a:p>
            <a:r>
              <a:rPr lang="ru-RU" dirty="0"/>
              <a:t>В качестве минимальной единицы модульной сетки был выбран квадрат со сторонами 45 </a:t>
            </a:r>
            <a:r>
              <a:rPr lang="en-US" dirty="0"/>
              <a:t>px </a:t>
            </a:r>
            <a:r>
              <a:rPr lang="ru-RU" dirty="0"/>
              <a:t>и 12 вертикальных центральных колонок с шириной в 85 </a:t>
            </a:r>
            <a:r>
              <a:rPr lang="en-US" dirty="0"/>
              <a:t>px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13964" y="2115045"/>
            <a:ext cx="3236151" cy="26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64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03668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стеки на главной странице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870037"/>
            <a:ext cx="9404723" cy="4331257"/>
          </a:xfrm>
        </p:spPr>
        <p:txBody>
          <a:bodyPr>
            <a:normAutofit/>
          </a:bodyPr>
          <a:lstStyle/>
          <a:p>
            <a:endParaRPr lang="ru-RU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33744" y="1537528"/>
            <a:ext cx="4524512" cy="4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62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8023" y="234836"/>
            <a:ext cx="9876268" cy="103668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Дизайн страниц.</a:t>
            </a:r>
            <a:br>
              <a:rPr lang="ru-RU" dirty="0"/>
            </a:br>
            <a:r>
              <a:rPr lang="ru-RU" dirty="0"/>
              <a:t> Главная страница и Акции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0115" y="1352293"/>
            <a:ext cx="3108816" cy="52313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58857" y="1352293"/>
            <a:ext cx="4497113" cy="517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4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1149" y="149629"/>
            <a:ext cx="10058400" cy="1463040"/>
          </a:xfrm>
        </p:spPr>
        <p:txBody>
          <a:bodyPr/>
          <a:lstStyle/>
          <a:p>
            <a:pPr algn="ctr"/>
            <a:r>
              <a:rPr lang="ru-RU" dirty="0"/>
              <a:t>Результат поиска и Выбранная категория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1871" y="1757979"/>
            <a:ext cx="4353767" cy="48047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5590" y="1737033"/>
            <a:ext cx="4170952" cy="48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26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850" y="399011"/>
            <a:ext cx="10058400" cy="1463040"/>
          </a:xfrm>
        </p:spPr>
        <p:txBody>
          <a:bodyPr/>
          <a:lstStyle/>
          <a:p>
            <a:pPr algn="ctr"/>
            <a:r>
              <a:rPr lang="ru-RU" dirty="0"/>
              <a:t>Товар и оформление заказа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4582" y="1735956"/>
            <a:ext cx="4151418" cy="48406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77448" y="1735956"/>
            <a:ext cx="3358933" cy="48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0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850" y="399011"/>
            <a:ext cx="10058400" cy="1463040"/>
          </a:xfrm>
        </p:spPr>
        <p:txBody>
          <a:bodyPr/>
          <a:lstStyle/>
          <a:p>
            <a:pPr algn="ctr"/>
            <a:r>
              <a:rPr lang="ru-RU" dirty="0"/>
              <a:t>Корзина и оформление отзыва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365" y="2181511"/>
            <a:ext cx="5288805" cy="37364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1761" y="2181511"/>
            <a:ext cx="5610074" cy="398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3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Обзор аналогов и 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703783"/>
            <a:ext cx="9404723" cy="4195481"/>
          </a:xfrm>
        </p:spPr>
        <p:txBody>
          <a:bodyPr/>
          <a:lstStyle/>
          <a:p>
            <a:r>
              <a:rPr lang="ru-RU" dirty="0">
                <a:effectLst/>
              </a:rPr>
              <a:t>Для разработки удобного интерфейса необходимо провести исследование существующих аналогов сайтов магазинов сыра.</a:t>
            </a:r>
          </a:p>
          <a:p>
            <a:r>
              <a:rPr lang="ru-RU" dirty="0">
                <a:effectLst/>
              </a:rPr>
              <a:t>В ходе выполнения работы были проанализированы 3 аналога сайта. Выявлены плюсы и минусы , а также рассмотрены дизайн и функциональные структуры сайтов. </a:t>
            </a:r>
          </a:p>
          <a:p>
            <a:r>
              <a:rPr lang="ru-RU" dirty="0">
                <a:effectLst/>
              </a:rPr>
              <a:t>В результате чего была выбрана общая концепция сайта, которая учитывала все недостатки и преимущества рассмотренных аналогов. </a:t>
            </a:r>
          </a:p>
        </p:txBody>
      </p:sp>
    </p:spTree>
    <p:extLst>
      <p:ext uri="{BB962C8B-B14F-4D97-AF65-F5344CB8AC3E}">
        <p14:creationId xmlns:p14="http://schemas.microsoft.com/office/powerpoint/2010/main" val="82752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850" y="399011"/>
            <a:ext cx="10058400" cy="1463040"/>
          </a:xfrm>
        </p:spPr>
        <p:txBody>
          <a:bodyPr/>
          <a:lstStyle/>
          <a:p>
            <a:pPr algn="ctr"/>
            <a:r>
              <a:rPr lang="ru-RU" dirty="0"/>
              <a:t>О нас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0527" y="1658849"/>
            <a:ext cx="5710945" cy="46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3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2320"/>
          </a:xfrm>
        </p:spPr>
        <p:txBody>
          <a:bodyPr/>
          <a:lstStyle/>
          <a:p>
            <a:pPr algn="ctr"/>
            <a:r>
              <a:rPr lang="ru-RU" dirty="0"/>
              <a:t>Тестирование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9"/>
            <a:ext cx="9404722" cy="1912431"/>
          </a:xfrm>
        </p:spPr>
        <p:txBody>
          <a:bodyPr>
            <a:normAutofit/>
          </a:bodyPr>
          <a:lstStyle/>
          <a:p>
            <a:r>
              <a:rPr lang="ru-RU" dirty="0"/>
              <a:t>Тестирование проводилось двумя способами: пользовательское и экспертное тестирования.</a:t>
            </a:r>
          </a:p>
          <a:p>
            <a:r>
              <a:rPr lang="ru-RU" dirty="0">
                <a:effectLst/>
              </a:rPr>
              <a:t>Пользовательское представляет из себя: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2569" y="2706134"/>
            <a:ext cx="9105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тестовые задания</a:t>
            </a:r>
            <a:r>
              <a:rPr lang="en-US" dirty="0"/>
              <a:t>/</a:t>
            </a:r>
            <a:r>
              <a:rPr lang="ru-RU" dirty="0"/>
              <a:t>сценарии;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анкетирование по словам;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формальное анкетирование.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103310" y="3709280"/>
            <a:ext cx="9404723" cy="3322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Экспертная оценка: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2568" y="4072737"/>
            <a:ext cx="9105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анализ информационной структуры.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анализ интерфейса и его отдельных элементов;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анализ функционального соответствия.</a:t>
            </a:r>
          </a:p>
        </p:txBody>
      </p:sp>
    </p:spTree>
    <p:extLst>
      <p:ext uri="{BB962C8B-B14F-4D97-AF65-F5344CB8AC3E}">
        <p14:creationId xmlns:p14="http://schemas.microsoft.com/office/powerpoint/2010/main" val="1382650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2320"/>
          </a:xfrm>
        </p:spPr>
        <p:txBody>
          <a:bodyPr/>
          <a:lstStyle/>
          <a:p>
            <a:pPr algn="ctr"/>
            <a:r>
              <a:rPr lang="ru-RU" dirty="0"/>
              <a:t>Результаты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413164"/>
            <a:ext cx="9404723" cy="4638502"/>
          </a:xfrm>
        </p:spPr>
        <p:txBody>
          <a:bodyPr>
            <a:normAutofit/>
          </a:bodyPr>
          <a:lstStyle/>
          <a:p>
            <a:r>
              <a:rPr lang="ru-RU" dirty="0"/>
              <a:t>Информационная структура смоделирована удобно и отвечает требованиям доступности ресурсов.</a:t>
            </a:r>
          </a:p>
          <a:p>
            <a:r>
              <a:rPr lang="ru-RU" dirty="0"/>
              <a:t>Интерфейс данного проекта и его элементы придерживаются определенной стилистики, отражающая их функционал. Таким образом стилистика реализована грамотно и соответствует своему назначению. </a:t>
            </a:r>
          </a:p>
          <a:p>
            <a:r>
              <a:rPr lang="ru-RU" dirty="0"/>
              <a:t>Данный сайт полностью соответствует функционалу</a:t>
            </a:r>
          </a:p>
          <a:p>
            <a:r>
              <a:rPr lang="ru-RU" dirty="0"/>
              <a:t>Тестирование показало, что респонденты интерфейсом продукта довольны, эмоции положительные, сайт достаточно информативен и удобен. 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7774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2320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9404723" cy="5320472"/>
          </a:xfrm>
        </p:spPr>
        <p:txBody>
          <a:bodyPr>
            <a:normAutofit/>
          </a:bodyPr>
          <a:lstStyle/>
          <a:p>
            <a:r>
              <a:rPr lang="ru-RU" dirty="0"/>
              <a:t>Во время проектирования интерфейсов сайта «</a:t>
            </a:r>
            <a:r>
              <a:rPr lang="ru-RU" dirty="0" err="1"/>
              <a:t>Hijabon</a:t>
            </a:r>
            <a:r>
              <a:rPr lang="ru-RU" dirty="0"/>
              <a:t>» были изучены и соблюдены основные алгоритмы по их созданию.  Были ознакомлены с рабочей средой, такой как </a:t>
            </a:r>
            <a:r>
              <a:rPr lang="ru-RU" dirty="0" err="1"/>
              <a:t>Figma</a:t>
            </a:r>
            <a:r>
              <a:rPr lang="ru-RU" dirty="0"/>
              <a:t> и </a:t>
            </a:r>
            <a:r>
              <a:rPr lang="ru-RU" dirty="0" err="1"/>
              <a:t>CorelDraw</a:t>
            </a:r>
            <a:r>
              <a:rPr lang="ru-RU" dirty="0"/>
              <a:t>. Все полученные знания о влиянии дизайна, самого интерфейса и выбора цветовой схемы на восприятие информации пользователем.  </a:t>
            </a:r>
          </a:p>
          <a:p>
            <a:r>
              <a:rPr lang="ru-RU" dirty="0"/>
              <a:t>В конце чего была выявлена предметная область, цели и задачи проекта, целевая аудитория, список потребностей и возможностей пользователей, сделан обзор аналогов. Далее был разработан статическим, а затем и динамический прототип сайта. Он был протестирован и откорректирован в соответствии с результатами тестирования. Был разработан логотип и стилистика сайта, также определена цветовая гамма и выбран шрифт. Все выравнивалось с помощью сетки. После чего был создан дизайн всех страниц проекта. И завершением стало юзабилити-тестирование, в ходе которого были получены оценки от респондентов, проводивших это тестирование. Учтены все жалобы и исправлены.</a:t>
            </a:r>
          </a:p>
        </p:txBody>
      </p:sp>
    </p:spTree>
    <p:extLst>
      <p:ext uri="{BB962C8B-B14F-4D97-AF65-F5344CB8AC3E}">
        <p14:creationId xmlns:p14="http://schemas.microsoft.com/office/powerpoint/2010/main" val="53102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4335" y="380292"/>
            <a:ext cx="9404723" cy="851426"/>
          </a:xfrm>
        </p:spPr>
        <p:txBody>
          <a:bodyPr/>
          <a:lstStyle/>
          <a:p>
            <a:pPr algn="ctr"/>
            <a:r>
              <a:rPr lang="ru-RU" dirty="0"/>
              <a:t>Рассмотренные аналоги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83226" y="1331259"/>
            <a:ext cx="8946541" cy="4195481"/>
          </a:xfrm>
        </p:spPr>
        <p:txBody>
          <a:bodyPr/>
          <a:lstStyle/>
          <a:p>
            <a:r>
              <a:rPr lang="ru-RU" dirty="0"/>
              <a:t>Главная страница сайта «</a:t>
            </a:r>
            <a:r>
              <a:rPr lang="en-US" sz="1800" dirty="0">
                <a:latin typeface="Times New Roman" panose="02020603050405020304" pitchFamily="18" charset="0"/>
              </a:rPr>
              <a:t>M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aidenly</a:t>
            </a:r>
            <a:r>
              <a:rPr lang="ru-RU" dirty="0"/>
              <a:t>»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/>
          <a:stretch/>
        </p:blipFill>
        <p:spPr>
          <a:xfrm>
            <a:off x="1683226" y="1975681"/>
            <a:ext cx="8486942" cy="42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1683226" y="1214966"/>
            <a:ext cx="8945563" cy="4195763"/>
          </a:xfrm>
        </p:spPr>
        <p:txBody>
          <a:bodyPr/>
          <a:lstStyle/>
          <a:p>
            <a:r>
              <a:rPr lang="ru-RU" dirty="0"/>
              <a:t>Главная страница сайта «</a:t>
            </a:r>
            <a:r>
              <a:rPr lang="en-US" sz="1800" dirty="0">
                <a:latin typeface="Times New Roman" panose="02020603050405020304" pitchFamily="18" charset="0"/>
              </a:rPr>
              <a:t>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uslim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tyle</a:t>
            </a:r>
            <a:r>
              <a:rPr lang="ru-RU" dirty="0"/>
              <a:t>»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/>
          <a:stretch/>
        </p:blipFill>
        <p:spPr>
          <a:xfrm>
            <a:off x="1683226" y="1975115"/>
            <a:ext cx="8486942" cy="42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1623218" y="1087966"/>
            <a:ext cx="8945563" cy="4195763"/>
          </a:xfrm>
        </p:spPr>
        <p:txBody>
          <a:bodyPr/>
          <a:lstStyle/>
          <a:p>
            <a:r>
              <a:rPr lang="ru-RU" dirty="0"/>
              <a:t>Главная страница сайта «</a:t>
            </a:r>
            <a:r>
              <a:rPr lang="en-US" dirty="0"/>
              <a:t>Yaseen Hijab</a:t>
            </a:r>
            <a:r>
              <a:rPr lang="ru-RU" dirty="0"/>
              <a:t>»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/>
          <a:stretch/>
        </p:blipFill>
        <p:spPr>
          <a:xfrm>
            <a:off x="1683226" y="1975115"/>
            <a:ext cx="8486942" cy="42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179110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Основные цели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201109"/>
            <a:ext cx="9404723" cy="4195481"/>
          </a:xfrm>
        </p:spPr>
        <p:txBody>
          <a:bodyPr>
            <a:normAutofit/>
          </a:bodyPr>
          <a:lstStyle/>
          <a:p>
            <a:r>
              <a:rPr lang="ru-RU" dirty="0"/>
              <a:t>Необходимо спроектировать сайт «</a:t>
            </a:r>
            <a:r>
              <a:rPr lang="en-US" dirty="0" err="1"/>
              <a:t>Hijabon</a:t>
            </a:r>
            <a:r>
              <a:rPr lang="ru-RU" dirty="0"/>
              <a:t>», который давал бы возможность пользователям совершать онлайн-покупки, а также ознакомиться с ассортиментом магазина, оставить отзыв или же наоборот – прочитать их.</a:t>
            </a:r>
          </a:p>
          <a:p>
            <a:r>
              <a:rPr lang="ru-RU" dirty="0"/>
              <a:t>Сайт должен призывать людей пользоваться услугами именно этого магазина.</a:t>
            </a:r>
          </a:p>
          <a:p>
            <a:r>
              <a:rPr lang="ru-RU" dirty="0"/>
              <a:t>Задачи проекта: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3789" y="3687901"/>
            <a:ext cx="9222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dirty="0"/>
              <a:t>1.	Ознакомить пользователей с товарами </a:t>
            </a:r>
          </a:p>
          <a:p>
            <a:pPr lvl="0"/>
            <a:r>
              <a:rPr lang="ru-RU" sz="2000" dirty="0"/>
              <a:t>2.	Организовать лаконичный интерфейс</a:t>
            </a:r>
          </a:p>
          <a:p>
            <a:pPr lvl="0"/>
            <a:r>
              <a:rPr lang="ru-RU" sz="2000" dirty="0"/>
              <a:t>3.	Создание удобной системы просмотра фотографий товаров </a:t>
            </a:r>
          </a:p>
          <a:p>
            <a:pPr lvl="0"/>
            <a:r>
              <a:rPr lang="ru-RU" sz="2000" dirty="0"/>
              <a:t>4.	Создать возможность оставления отзывов 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3132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Целевая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9404723" cy="4195481"/>
          </a:xfrm>
        </p:spPr>
        <p:txBody>
          <a:bodyPr anchor="ctr"/>
          <a:lstStyle/>
          <a:p>
            <a:r>
              <a:rPr lang="ru-RU" dirty="0"/>
              <a:t>Для достижения целей и задач проекта, необходимо определить какая целевая аудитория будет пользоваться данным интерфейсом. Целевая аудитория таких магазинов уже нацелена заплатить за продукт больше средней цены сыров, если гарантируется его натуральность. </a:t>
            </a:r>
          </a:p>
          <a:p>
            <a:r>
              <a:rPr lang="ru-RU" dirty="0"/>
              <a:t>Основной массой целевой аудитории являются люди мусульманской конфессии в возрасте от 16 до 50 лет. 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324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399244"/>
            <a:ext cx="9404723" cy="140816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Потребности пользователей и их возможности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807412"/>
            <a:ext cx="9404723" cy="2390744"/>
          </a:xfrm>
        </p:spPr>
        <p:txBody>
          <a:bodyPr>
            <a:normAutofit/>
          </a:bodyPr>
          <a:lstStyle/>
          <a:p>
            <a:r>
              <a:rPr lang="ru-RU" dirty="0"/>
              <a:t>Зная проблематику персонажей, их желания и потребности, можно с большой долей вероятности предусмотреть сценарии их взаимодействия с проектом, маршрут путешествия по страницам и действия, которые они будут на них предпринимать.</a:t>
            </a:r>
          </a:p>
          <a:p>
            <a:r>
              <a:rPr lang="ru-RU" dirty="0"/>
              <a:t>В случае сайта онлайн-магазина потребности пользователей представляют собой</a:t>
            </a:r>
            <a:r>
              <a:rPr lang="en-US" dirty="0"/>
              <a:t> </a:t>
            </a:r>
            <a:r>
              <a:rPr lang="ru-RU" dirty="0"/>
              <a:t>(в скобках указаны приоритеты): </a:t>
            </a:r>
            <a:endParaRPr lang="ru-RU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5874" y="3914152"/>
            <a:ext cx="90321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1. Поиск подходящего товара (высокий).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2. Просмотр категорий товаров (высокий).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3. Просмотр характеристик свойств и фотографий товара (высокий).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4. В случае необходимости, обращаться к администрации за помощью (высокий).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5. Добавление товара в корзину (высокий)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6. Заказ товара (высокий)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7. Просмотр отзывов и оценок других пользователей данного ресурса о выбранном товаре (средний).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8. Возможность создать свою учетную запись (низкий).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443331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487</TotalTime>
  <Words>1388</Words>
  <Application>Microsoft Office PowerPoint</Application>
  <PresentationFormat>Широкоэкранный</PresentationFormat>
  <Paragraphs>110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Corbel</vt:lpstr>
      <vt:lpstr>Times New Roman</vt:lpstr>
      <vt:lpstr>Wingdings 3</vt:lpstr>
      <vt:lpstr>Базис</vt:lpstr>
      <vt:lpstr>Курсовая работа</vt:lpstr>
      <vt:lpstr>Предметная область</vt:lpstr>
      <vt:lpstr>Обзор аналогов и вывод</vt:lpstr>
      <vt:lpstr>Рассмотренные аналоги</vt:lpstr>
      <vt:lpstr>Презентация PowerPoint</vt:lpstr>
      <vt:lpstr>Презентация PowerPoint</vt:lpstr>
      <vt:lpstr>Основные цели и задачи</vt:lpstr>
      <vt:lpstr>Целевая аудитория</vt:lpstr>
      <vt:lpstr>Потребности пользователей и их возможности</vt:lpstr>
      <vt:lpstr>Возможности на проекте</vt:lpstr>
      <vt:lpstr>Информационная структура</vt:lpstr>
      <vt:lpstr>Тестирование структурной схемы и ее результат</vt:lpstr>
      <vt:lpstr>Прототипы интерфейса</vt:lpstr>
      <vt:lpstr>Выбранная категория, О нас, Товар</vt:lpstr>
      <vt:lpstr>Данные пользователя, Корзина, Оставить отзыв </vt:lpstr>
      <vt:lpstr>Оформление заказа</vt:lpstr>
      <vt:lpstr>Динамическая схема сайта</vt:lpstr>
      <vt:lpstr>Динамические элементы сайта</vt:lpstr>
      <vt:lpstr>Тестирование прототипов</vt:lpstr>
      <vt:lpstr>Результат и доработка по замечаниям</vt:lpstr>
      <vt:lpstr>Результат и доработка по замечаниям</vt:lpstr>
      <vt:lpstr>Разработка дизайна проекта</vt:lpstr>
      <vt:lpstr>Цветовая схема и шрифты</vt:lpstr>
      <vt:lpstr>Сетка сайта</vt:lpstr>
      <vt:lpstr>Использование стеки на главной странице</vt:lpstr>
      <vt:lpstr>Дизайн страниц.  Главная страница и Акции</vt:lpstr>
      <vt:lpstr>Результат поиска и Выбранная категория</vt:lpstr>
      <vt:lpstr>Товар и оформление заказа</vt:lpstr>
      <vt:lpstr>Корзина и оформление отзыва</vt:lpstr>
      <vt:lpstr>О нас</vt:lpstr>
      <vt:lpstr>Тестирование</vt:lpstr>
      <vt:lpstr>Результаты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</dc:title>
  <dc:creator>Lenovo</dc:creator>
  <cp:lastModifiedBy>Илья Парибок</cp:lastModifiedBy>
  <cp:revision>25</cp:revision>
  <dcterms:created xsi:type="dcterms:W3CDTF">2021-12-16T17:05:59Z</dcterms:created>
  <dcterms:modified xsi:type="dcterms:W3CDTF">2021-12-21T11:32:54Z</dcterms:modified>
</cp:coreProperties>
</file>